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3" r:id="rId5"/>
    <p:sldId id="274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75" r:id="rId14"/>
    <p:sldId id="276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985A"/>
    <a:srgbClr val="F9F0E7"/>
    <a:srgbClr val="F0EDD3"/>
    <a:srgbClr val="EFD7AD"/>
    <a:srgbClr val="C67421"/>
    <a:srgbClr val="663300"/>
    <a:srgbClr val="10A29B"/>
    <a:srgbClr val="C3BDA9"/>
    <a:srgbClr val="E6F0F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7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8" y="134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3ED0E-6E50-4E47-BEF3-E81F0DC75A9F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3E1E0-1B3E-4CA4-AC68-B671DB5E0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2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1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4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98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1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1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72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FE3CB-19F7-4830-B011-57E294ADAC5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8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66862" y="5033898"/>
            <a:ext cx="881129" cy="180960"/>
          </a:xfrm>
          <a:prstGeom prst="rect">
            <a:avLst/>
          </a:prstGeom>
          <a:solidFill>
            <a:srgbClr val="DDD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339262" y="5071998"/>
            <a:ext cx="881129" cy="180960"/>
          </a:xfrm>
          <a:prstGeom prst="rect">
            <a:avLst/>
          </a:prstGeom>
          <a:solidFill>
            <a:srgbClr val="DDD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5879" y="657225"/>
            <a:ext cx="9585325" cy="3900084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Available Parking Spaces Counter</a:t>
            </a:r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407" y="55951"/>
            <a:ext cx="6155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CSE 4128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Image Processing and Computer Vision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Laboratory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7A337F1-D6AE-44CD-9A64-107F5B625936}"/>
              </a:ext>
            </a:extLst>
          </p:cNvPr>
          <p:cNvSpPr txBox="1">
            <a:spLocks/>
          </p:cNvSpPr>
          <p:nvPr/>
        </p:nvSpPr>
        <p:spPr>
          <a:xfrm>
            <a:off x="6096000" y="2615503"/>
            <a:ext cx="5867399" cy="19898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E1F39BA-B2D6-41C6-8323-73F2BF41B67A}"/>
              </a:ext>
            </a:extLst>
          </p:cNvPr>
          <p:cNvSpPr txBox="1">
            <a:spLocks/>
          </p:cNvSpPr>
          <p:nvPr/>
        </p:nvSpPr>
        <p:spPr>
          <a:xfrm>
            <a:off x="5543603" y="5592960"/>
            <a:ext cx="2189488" cy="11009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800"/>
              </a:lnSpc>
              <a:defRPr/>
            </a:pPr>
            <a:r>
              <a:rPr lang="en-US" sz="1500" b="1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Dipannita</a:t>
            </a:r>
            <a:r>
              <a:rPr lang="en-US" sz="15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Biswas</a:t>
            </a:r>
            <a:endParaRPr kumimoji="0" lang="en-US" sz="15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Lecturer                                                                       </a:t>
            </a:r>
            <a:endParaRPr kumimoji="0" lang="en-US" sz="15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800"/>
              </a:lnSpc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of </a:t>
            </a: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CSE</a:t>
            </a:r>
          </a:p>
          <a:p>
            <a:pPr algn="l">
              <a:lnSpc>
                <a:spcPts val="800"/>
              </a:lnSpc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	  </a:t>
            </a: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25922" y="5071998"/>
            <a:ext cx="23223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5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Irhamul Islam </a:t>
            </a:r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Roll:1907093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1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41563" y="-80530"/>
            <a:ext cx="951345" cy="988291"/>
          </a:xfrm>
          <a:prstGeom prst="rect">
            <a:avLst/>
          </a:prstGeom>
          <a:solidFill>
            <a:srgbClr val="C5B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58982" y="772390"/>
            <a:ext cx="11064240" cy="1"/>
          </a:xfrm>
          <a:prstGeom prst="line">
            <a:avLst/>
          </a:prstGeom>
          <a:ln w="38100">
            <a:solidFill>
              <a:srgbClr val="C5B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765379" y="537728"/>
            <a:ext cx="0" cy="6583680"/>
          </a:xfrm>
          <a:prstGeom prst="line">
            <a:avLst/>
          </a:prstGeom>
          <a:ln w="38100">
            <a:solidFill>
              <a:srgbClr val="C5B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65710" y="5142798"/>
            <a:ext cx="422999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Course Teachers: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sz="1500" b="1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Dr</a:t>
            </a:r>
            <a:r>
              <a:rPr lang="en-US" sz="15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 SK. Md. </a:t>
            </a:r>
            <a:r>
              <a:rPr lang="en-US" sz="1500" b="1" dirty="0" err="1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Masudul</a:t>
            </a: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Ahsan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Professor                                                            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</a:t>
            </a: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of </a:t>
            </a: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CSE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	  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endParaRPr lang="en-US" sz="15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endParaRPr lang="en-US" sz="15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58083" y="5702332"/>
            <a:ext cx="435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10 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Dilation applied–Set 1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89" y="1627416"/>
            <a:ext cx="4696440" cy="3831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23" y="1627416"/>
            <a:ext cx="4952250" cy="3730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789" y="897889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Dilation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3683" y="5681431"/>
            <a:ext cx="423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11 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Dilation applied–Set 2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9000">
                <a:srgbClr val="85753B"/>
              </a:gs>
              <a:gs pos="85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of internal </a:t>
            </a:r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steps(Cont.)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6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58676" y="5824252"/>
            <a:ext cx="361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12: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Final count-Set 1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Final Result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" y="1672031"/>
            <a:ext cx="4804954" cy="3885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31" y="1672031"/>
            <a:ext cx="4794011" cy="38850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0347" y="991210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Check available space by intensity count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9135" y="5790040"/>
            <a:ext cx="367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13 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Final count-Set 2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0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Video Simulation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Untitled video - Made with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691" y="783561"/>
            <a:ext cx="9649098" cy="528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9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49471" y="1165694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Automated Parking Slot Selection</a:t>
            </a:r>
          </a:p>
        </p:txBody>
      </p:sp>
      <p:sp>
        <p:nvSpPr>
          <p:cNvPr id="13" name="Rectangle 12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Future Improvements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10800000">
            <a:off x="5334000" y="6486524"/>
            <a:ext cx="6858000" cy="37147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41000">
                <a:srgbClr val="C5B67D"/>
              </a:gs>
              <a:gs pos="76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042604" y="6002053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9471" y="1918986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Automated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Thresholding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Adjustment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9471" y="2672278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User Interface Enhancements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1304" y="3543300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Generalization for Multiple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Images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1304" y="4409682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Performance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Optimization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9471" y="5220032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Feedback and Iterative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167126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21600000">
            <a:off x="0" y="1"/>
            <a:ext cx="12192000" cy="620206"/>
          </a:xfrm>
          <a:prstGeom prst="rect">
            <a:avLst/>
          </a:prstGeom>
          <a:gradFill>
            <a:gsLst>
              <a:gs pos="3000">
                <a:srgbClr val="62562C"/>
              </a:gs>
              <a:gs pos="51000">
                <a:srgbClr val="ECE7C6"/>
              </a:gs>
              <a:gs pos="25000">
                <a:srgbClr val="E0D8A0"/>
              </a:gs>
              <a:gs pos="76000">
                <a:srgbClr val="E0D8A0"/>
              </a:gs>
              <a:gs pos="100000">
                <a:srgbClr val="62562C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7884" y="110633"/>
            <a:ext cx="2868791" cy="684144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Conclusion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4721" y="3006401"/>
            <a:ext cx="102947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Emphasized the impact on urban infrastructure efficiency and user experience.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721" y="959783"/>
            <a:ext cx="1040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Demonstrated effective use of image processing techniques for automated parking slot detection.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4721" y="1983092"/>
            <a:ext cx="1040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Highlighted potential for further automation and enhancement through machine learning and advanced algorithms.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200775"/>
            <a:ext cx="6080760" cy="326621"/>
          </a:xfrm>
          <a:prstGeom prst="rect">
            <a:avLst/>
          </a:prstGeom>
          <a:solidFill>
            <a:srgbClr val="C5B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74910" y="6200941"/>
            <a:ext cx="6117089" cy="326455"/>
          </a:xfrm>
          <a:prstGeom prst="rect">
            <a:avLst/>
          </a:prstGeom>
          <a:solidFill>
            <a:srgbClr val="E0D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039475" y="5629358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4721" y="4130005"/>
            <a:ext cx="102947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Identified opportunities for future research and development in smart city technologies.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257551" y="2333625"/>
            <a:ext cx="5905500" cy="137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700" b="1" dirty="0" smtClean="0">
                <a:solidFill>
                  <a:srgbClr val="10A29B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Thank you..</a:t>
            </a:r>
            <a:r>
              <a:rPr lang="en-US" sz="3600" b="1" dirty="0" smtClean="0">
                <a:solidFill>
                  <a:srgbClr val="10A29B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 rot="10800000">
            <a:off x="5344160" y="6486524"/>
            <a:ext cx="6858000" cy="37147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41000">
                <a:srgbClr val="C5B67D"/>
              </a:gs>
              <a:gs pos="76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-3211285" y="3211285"/>
            <a:ext cx="6858000" cy="435429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369" y="247649"/>
            <a:ext cx="8433162" cy="74080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Outlines</a:t>
            </a: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717366" y="1265131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7366" y="1887589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7365" y="2501167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UI Mockup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364" y="3148581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Output of Internal Steps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7363" y="3794588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Final Result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361" y="4957818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Future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Improvments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99787" y="6362700"/>
            <a:ext cx="333375" cy="36195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5400000">
            <a:off x="-3211285" y="3211285"/>
            <a:ext cx="6858000" cy="435429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7360" y="5548486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7362" y="4377294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Video Simulation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7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3000">
                <a:srgbClr val="85753B"/>
              </a:gs>
              <a:gs pos="51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173" y="-162859"/>
            <a:ext cx="8433162" cy="1052444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781" y="1414788"/>
            <a:ext cx="542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Our project addresses the pressing need for automated parking management through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basic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image processing.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895" y="3323444"/>
            <a:ext cx="5553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Goal is to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optimize parking slot detection to improve urban mobility and efficiency.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175" y="5130750"/>
            <a:ext cx="1040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Using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image processing techniques, aiming to streamline urban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infrastructure and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enhance user experience.</a:t>
            </a:r>
          </a:p>
        </p:txBody>
      </p:sp>
      <p:sp>
        <p:nvSpPr>
          <p:cNvPr id="11" name="Oval 10"/>
          <p:cNvSpPr/>
          <p:nvPr/>
        </p:nvSpPr>
        <p:spPr>
          <a:xfrm>
            <a:off x="10999787" y="6362700"/>
            <a:ext cx="333375" cy="36195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98" y="960927"/>
            <a:ext cx="5522325" cy="3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0999787" y="6362700"/>
            <a:ext cx="333375" cy="36195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Rectangle 10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95173" y="-162859"/>
            <a:ext cx="8433162" cy="1052444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254731" y="836100"/>
            <a:ext cx="2865120" cy="490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Select parking slots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85656" y="1652223"/>
            <a:ext cx="3074126" cy="61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  Apply Gaussian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Blur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48635" y="2625637"/>
            <a:ext cx="4249271" cy="501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Adaptive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Thresholding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34118" y="3452544"/>
            <a:ext cx="3603811" cy="486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Median filter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34118" y="4181841"/>
            <a:ext cx="3532094" cy="372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Dialation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09607" y="4863456"/>
            <a:ext cx="3183068" cy="90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Check available space by intensity count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Straight Arrow Connector 5"/>
          <p:cNvCxnSpPr>
            <a:stCxn id="2" idx="2"/>
          </p:cNvCxnSpPr>
          <p:nvPr/>
        </p:nvCxnSpPr>
        <p:spPr>
          <a:xfrm flipH="1">
            <a:off x="5670468" y="1327065"/>
            <a:ext cx="16823" cy="318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00997" y="2279118"/>
            <a:ext cx="43444" cy="354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2"/>
            <a:endCxn id="20" idx="0"/>
          </p:cNvCxnSpPr>
          <p:nvPr/>
        </p:nvCxnSpPr>
        <p:spPr>
          <a:xfrm>
            <a:off x="5773271" y="3127404"/>
            <a:ext cx="62753" cy="325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1" idx="0"/>
          </p:cNvCxnSpPr>
          <p:nvPr/>
        </p:nvCxnSpPr>
        <p:spPr>
          <a:xfrm flipH="1">
            <a:off x="5800165" y="3938831"/>
            <a:ext cx="35859" cy="243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2"/>
            <a:endCxn id="22" idx="0"/>
          </p:cNvCxnSpPr>
          <p:nvPr/>
        </p:nvCxnSpPr>
        <p:spPr>
          <a:xfrm>
            <a:off x="5800165" y="4554567"/>
            <a:ext cx="976" cy="308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0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29933" y="5824252"/>
            <a:ext cx="262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1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: Homepage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Home </a:t>
            </a:r>
            <a:r>
              <a:rPr lang="en-US" sz="24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Ui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1174364"/>
            <a:ext cx="10026020" cy="43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97420" y="5720949"/>
            <a:ext cx="543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2 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Page to select parking slots-Set 1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Ui-SpacePicker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1" y="916720"/>
            <a:ext cx="5642549" cy="4614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603" y="916720"/>
            <a:ext cx="4872486" cy="46142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95357" y="5720949"/>
            <a:ext cx="543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3: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Page to select parking slots-Set 2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5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83772" y="6005096"/>
            <a:ext cx="5901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4 :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Gaussian Blur applied-Set 1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of internal steps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3" y="1533249"/>
            <a:ext cx="5137242" cy="4189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25" y="1533249"/>
            <a:ext cx="5052906" cy="42168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74225" y="6005096"/>
            <a:ext cx="414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 5: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Gaussian Blur applied-Set 2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1555" y="850935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Gaussian Blur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0857" y="5807921"/>
            <a:ext cx="465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6 :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Thresholding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applied-Set 1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9000">
                <a:srgbClr val="85753B"/>
              </a:gs>
              <a:gs pos="85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of internal </a:t>
            </a:r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steps(Cont.)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7" y="1571446"/>
            <a:ext cx="5065054" cy="41393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5" y="1606497"/>
            <a:ext cx="5425440" cy="4104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077" y="889583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thresholding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1585" y="5807921"/>
            <a:ext cx="463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7 :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Thresholding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applied-Set 2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6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4" y="1456745"/>
            <a:ext cx="4630742" cy="3767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170" y="1456745"/>
            <a:ext cx="4164329" cy="37110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8083" y="5542009"/>
            <a:ext cx="403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8 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Noise reduced –Set 1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21" y="910439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Median Filter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2492" y="5542009"/>
            <a:ext cx="403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9: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Noise reduced –Set 2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9000">
                <a:srgbClr val="85753B"/>
              </a:gs>
              <a:gs pos="85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of internal </a:t>
            </a:r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steps(Cont.)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92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342</Words>
  <Application>Microsoft Office PowerPoint</Application>
  <PresentationFormat>Widescreen</PresentationFormat>
  <Paragraphs>89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Verdana</vt:lpstr>
      <vt:lpstr>Wingdings</vt:lpstr>
      <vt:lpstr>Office Theme</vt:lpstr>
      <vt:lpstr>Available Parking Spaces Counter </vt:lpstr>
      <vt:lpstr>Outlines </vt:lpstr>
      <vt:lpstr>Introduction </vt:lpstr>
      <vt:lpstr>Methodology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Radar Signal Demodulation Layer handles the baseband radar I/Q signal, which contains target displacement information. An extended Differential Amplitude and Cross Multiplication (DACM) algorithm is employed to demodulate the baseband signal</dc:title>
  <dc:creator>Asus</dc:creator>
  <cp:lastModifiedBy>Asus</cp:lastModifiedBy>
  <cp:revision>167</cp:revision>
  <dcterms:created xsi:type="dcterms:W3CDTF">2024-05-12T18:28:48Z</dcterms:created>
  <dcterms:modified xsi:type="dcterms:W3CDTF">2024-09-02T06:25:38Z</dcterms:modified>
</cp:coreProperties>
</file>